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tags/tag2.xml" ContentType="application/vnd.openxmlformats-officedocument.presentationml.tags+xml"/>
  <Override PartName="/ppt/tags/tag3.xml" ContentType="application/vnd.openxmlformats-officedocument.presentationml.tags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9" r:id="rId2"/>
    <p:sldId id="260" r:id="rId3"/>
    <p:sldId id="262" r:id="rId4"/>
    <p:sldId id="264" r:id="rId5"/>
    <p:sldId id="263" r:id="rId6"/>
    <p:sldId id="265" r:id="rId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75" d="100"/>
          <a:sy n="75" d="100"/>
        </p:scale>
        <p:origin x="-123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1F609-38EA-4761-AAD5-297565D1C243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0E92BB-97C7-4EEB-9CBE-5823CE6207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8F8C62E-61CE-4B47-B4F3-1F6C17545995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8006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8F8C62E-61CE-4B47-B4F3-1F6C17545995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8006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8F8C62E-61CE-4B47-B4F3-1F6C17545995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8006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8F8C62E-61CE-4B47-B4F3-1F6C17545995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8006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8F8C62E-61CE-4B47-B4F3-1F6C17545995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8006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8F8C62E-61CE-4B47-B4F3-1F6C17545995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8006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233F-9FAE-4226-88A6-699605BD9EB4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1DC1-DED7-47E2-A6C6-68EE6BEB84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233F-9FAE-4226-88A6-699605BD9EB4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1DC1-DED7-47E2-A6C6-68EE6BEB84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233F-9FAE-4226-88A6-699605BD9EB4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1DC1-DED7-47E2-A6C6-68EE6BEB84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256966" y="6564093"/>
            <a:ext cx="386579" cy="2939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E19DEB0-7D59-4E54-B85B-7B143924E73A}" type="slidenum">
              <a:rPr lang="zh-CN" altLang="en-US" smtClean="0">
                <a:solidFill>
                  <a:srgbClr val="FFFFFF"/>
                </a:solidFill>
              </a:rPr>
              <a:pPr/>
              <a:t>‹#›</a:t>
            </a:fld>
            <a:endParaRPr lang="zh-CN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10041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233F-9FAE-4226-88A6-699605BD9EB4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1DC1-DED7-47E2-A6C6-68EE6BEB84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233F-9FAE-4226-88A6-699605BD9EB4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1DC1-DED7-47E2-A6C6-68EE6BEB84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233F-9FAE-4226-88A6-699605BD9EB4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1DC1-DED7-47E2-A6C6-68EE6BEB84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233F-9FAE-4226-88A6-699605BD9EB4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1DC1-DED7-47E2-A6C6-68EE6BEB84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233F-9FAE-4226-88A6-699605BD9EB4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1DC1-DED7-47E2-A6C6-68EE6BEB84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233F-9FAE-4226-88A6-699605BD9EB4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1DC1-DED7-47E2-A6C6-68EE6BEB84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233F-9FAE-4226-88A6-699605BD9EB4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1DC1-DED7-47E2-A6C6-68EE6BEB84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5233F-9FAE-4226-88A6-699605BD9EB4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1DC1-DED7-47E2-A6C6-68EE6BEB84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5233F-9FAE-4226-88A6-699605BD9EB4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81DC1-DED7-47E2-A6C6-68EE6BEB84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8819" y="-7917"/>
            <a:ext cx="612101" cy="1059180"/>
            <a:chOff x="2640" y="-1940"/>
            <a:chExt cx="888" cy="1251"/>
          </a:xfrm>
        </p:grpSpPr>
        <p:sp>
          <p:nvSpPr>
            <p:cNvPr id="4" name="矩形 3"/>
            <p:cNvSpPr/>
            <p:nvPr/>
          </p:nvSpPr>
          <p:spPr>
            <a:xfrm>
              <a:off x="2640" y="-1940"/>
              <a:ext cx="888" cy="125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640" y="-1774"/>
              <a:ext cx="888" cy="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961460" y="173270"/>
            <a:ext cx="5230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太阳能电池的制作</a:t>
            </a:r>
            <a:endParaRPr lang="zh-CN" altLang="en-US" sz="24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19DEB0-7D59-4E54-B85B-7B143924E73A}" type="slidenum">
              <a:rPr lang="zh-CN" altLang="en-US" smtClean="0">
                <a:solidFill>
                  <a:srgbClr val="FFFFFF"/>
                </a:solidFill>
              </a:rPr>
              <a:pPr/>
              <a:t>1</a:t>
            </a:fld>
            <a:endParaRPr lang="zh-CN" altLang="en-US" dirty="0">
              <a:solidFill>
                <a:srgbClr val="FFFFFF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43372" y="4500570"/>
            <a:ext cx="2036088" cy="1928754"/>
          </a:xfrm>
          <a:prstGeom prst="rect">
            <a:avLst/>
          </a:prstGeom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/>
          <a:srcRect t="5000" r="3729" b="15465"/>
          <a:stretch>
            <a:fillRect/>
          </a:stretch>
        </p:blipFill>
        <p:spPr bwMode="auto">
          <a:xfrm>
            <a:off x="357158" y="1714488"/>
            <a:ext cx="8415758" cy="258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357158" y="4643446"/>
            <a:ext cx="3357586" cy="1651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zh-CN" altLang="en-US" sz="2133" dirty="0">
                <a:ea typeface="黑体" pitchFamily="2" charset="-122"/>
                <a:cs typeface="Times New Roman" pitchFamily="18" charset="0"/>
              </a:rPr>
              <a:t> </a:t>
            </a:r>
            <a:r>
              <a:rPr lang="zh-CN" altLang="en-US" sz="1600" dirty="0">
                <a:ea typeface="黑体" pitchFamily="2" charset="-122"/>
                <a:cs typeface="Times New Roman" pitchFamily="18" charset="0"/>
              </a:rPr>
              <a:t>采用</a:t>
            </a:r>
            <a:r>
              <a:rPr lang="en-US" altLang="zh-CN" sz="1600" dirty="0" err="1">
                <a:ea typeface="黑体" pitchFamily="2" charset="-122"/>
                <a:cs typeface="Times New Roman" pitchFamily="18" charset="0"/>
              </a:rPr>
              <a:t>UltraWire</a:t>
            </a:r>
            <a:r>
              <a:rPr lang="zh-CN" altLang="en-US" sz="1600" dirty="0">
                <a:ea typeface="黑体" pitchFamily="2" charset="-122"/>
                <a:cs typeface="Times New Roman" pitchFamily="18" charset="0"/>
              </a:rPr>
              <a:t>技术，相邻</a:t>
            </a:r>
            <a:r>
              <a:rPr lang="en-US" altLang="zh-CN" sz="1600" dirty="0">
                <a:ea typeface="黑体" pitchFamily="2" charset="-122"/>
                <a:cs typeface="Times New Roman" pitchFamily="18" charset="0"/>
              </a:rPr>
              <a:t>CIGS</a:t>
            </a:r>
            <a:r>
              <a:rPr lang="zh-CN" altLang="en-US" sz="1600" dirty="0">
                <a:ea typeface="黑体" pitchFamily="2" charset="-122"/>
                <a:cs typeface="Times New Roman" pitchFamily="18" charset="0"/>
              </a:rPr>
              <a:t>芯片通过正负极叠加实现串联，接触电阻低，实现高功率输出</a:t>
            </a:r>
            <a:endParaRPr lang="en-US" altLang="zh-CN" sz="1600" dirty="0">
              <a:ea typeface="黑体" pitchFamily="2" charset="-122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altLang="zh-CN" sz="1600" dirty="0">
                <a:ea typeface="黑体" pitchFamily="2" charset="-122"/>
                <a:cs typeface="Times New Roman" pitchFamily="18" charset="0"/>
              </a:rPr>
              <a:t> </a:t>
            </a:r>
            <a:r>
              <a:rPr lang="zh-CN" altLang="en-US" sz="1600" dirty="0">
                <a:ea typeface="黑体" pitchFamily="2" charset="-122"/>
                <a:cs typeface="Times New Roman" pitchFamily="18" charset="0"/>
              </a:rPr>
              <a:t>与常规太阳能电池不同，</a:t>
            </a:r>
            <a:r>
              <a:rPr lang="en-US" altLang="zh-CN" sz="1600" dirty="0">
                <a:ea typeface="黑体" pitchFamily="2" charset="-122"/>
                <a:cs typeface="Times New Roman" pitchFamily="18" charset="0"/>
              </a:rPr>
              <a:t>CIGS</a:t>
            </a:r>
            <a:r>
              <a:rPr lang="zh-CN" altLang="en-US" sz="1600" dirty="0">
                <a:ea typeface="黑体" pitchFamily="2" charset="-122"/>
                <a:cs typeface="Times New Roman" pitchFamily="18" charset="0"/>
              </a:rPr>
              <a:t>芯片不需要焊接，无需丝网印刷</a:t>
            </a:r>
            <a:endParaRPr lang="en-US" altLang="zh-CN" sz="1600" dirty="0">
              <a:ea typeface="黑体" pitchFamily="2" charset="-122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altLang="zh-CN" sz="1600" dirty="0">
                <a:ea typeface="黑体" pitchFamily="2" charset="-122"/>
                <a:cs typeface="Times New Roman" pitchFamily="18" charset="0"/>
              </a:rPr>
              <a:t> </a:t>
            </a:r>
            <a:r>
              <a:rPr lang="zh-CN" altLang="en-US" sz="1600" dirty="0">
                <a:ea typeface="黑体" pitchFamily="2" charset="-122"/>
                <a:cs typeface="Times New Roman" pitchFamily="18" charset="0"/>
              </a:rPr>
              <a:t>工艺步骤减少，操作简单。</a:t>
            </a:r>
          </a:p>
        </p:txBody>
      </p:sp>
      <p:sp>
        <p:nvSpPr>
          <p:cNvPr id="18" name="矩形 17"/>
          <p:cNvSpPr/>
          <p:nvPr/>
        </p:nvSpPr>
        <p:spPr>
          <a:xfrm>
            <a:off x="1000100" y="1071546"/>
            <a:ext cx="6715172" cy="541311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CN" altLang="en-US" sz="2133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Segoe UI Semilight"/>
              </a:rPr>
              <a:t>芯片之间的串联方式简单，无需焊接</a:t>
            </a:r>
            <a:endParaRPr lang="en-US" altLang="zh-CN" sz="2133" b="1" dirty="0">
              <a:solidFill>
                <a:schemeClr val="bg1"/>
              </a:solidFill>
              <a:latin typeface="黑体" pitchFamily="49" charset="-122"/>
              <a:ea typeface="黑体" pitchFamily="49" charset="-122"/>
              <a:cs typeface="Segoe UI Semilight"/>
            </a:endParaRPr>
          </a:p>
        </p:txBody>
      </p:sp>
      <p:pic>
        <p:nvPicPr>
          <p:cNvPr id="19" name="Picture 9" descr="C:\Users\lenovo\Desktop\SolarCellMain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86678" y="357166"/>
            <a:ext cx="1357322" cy="1191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43702" y="4500570"/>
            <a:ext cx="1643074" cy="1953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4628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8819" y="-7917"/>
            <a:ext cx="612101" cy="1059180"/>
            <a:chOff x="2640" y="-1940"/>
            <a:chExt cx="888" cy="1251"/>
          </a:xfrm>
        </p:grpSpPr>
        <p:sp>
          <p:nvSpPr>
            <p:cNvPr id="4" name="矩形 3"/>
            <p:cNvSpPr/>
            <p:nvPr/>
          </p:nvSpPr>
          <p:spPr>
            <a:xfrm>
              <a:off x="2640" y="-1940"/>
              <a:ext cx="888" cy="125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640" y="-1774"/>
              <a:ext cx="888" cy="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961460" y="173270"/>
            <a:ext cx="5230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太阳能电池</a:t>
            </a:r>
            <a:r>
              <a:rPr lang="zh-CN" altLang="en-US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– </a:t>
            </a:r>
            <a:r>
              <a:rPr lang="zh-CN" altLang="en-US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封装工艺制作</a:t>
            </a:r>
            <a:endParaRPr lang="zh-CN" altLang="en-US" sz="24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19DEB0-7D59-4E54-B85B-7B143924E73A}" type="slidenum">
              <a:rPr lang="zh-CN" altLang="en-US" smtClean="0">
                <a:solidFill>
                  <a:srgbClr val="FFFFFF"/>
                </a:solidFill>
              </a:rPr>
              <a:pPr/>
              <a:t>2</a:t>
            </a:fld>
            <a:endParaRPr lang="zh-CN" altLang="en-US" dirty="0">
              <a:solidFill>
                <a:srgbClr val="FFFFFF"/>
              </a:solidFill>
            </a:endParaRPr>
          </a:p>
        </p:txBody>
      </p:sp>
      <p:pic>
        <p:nvPicPr>
          <p:cNvPr id="15" name="Picture 2" descr="c:\users\public\documents\kk5 files\kk5.0\account\3507@kk.hanergy.com\image_cache\917d0ea6a4e846f9bb3aac32c077bbf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5720" y="1285860"/>
            <a:ext cx="4713758" cy="336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img2.99114.com/group10/M00/50/47/rBADs1oFZkGAX_nVAABzTG4e-hk97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72066" y="1285860"/>
            <a:ext cx="2000264" cy="337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83196" y="4929209"/>
            <a:ext cx="1107440" cy="1476375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30888" y="4928914"/>
            <a:ext cx="1072587" cy="1476669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00636" y="4905396"/>
            <a:ext cx="1143000" cy="15240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214414" y="642918"/>
            <a:ext cx="6715172" cy="541311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CN" altLang="en-US" sz="2133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Segoe UI Semilight"/>
              </a:rPr>
              <a:t>封装技术体验课程：塑封、热压</a:t>
            </a:r>
            <a:endParaRPr lang="en-US" altLang="zh-CN" sz="2133" b="1" dirty="0">
              <a:solidFill>
                <a:schemeClr val="bg1"/>
              </a:solidFill>
              <a:latin typeface="黑体" pitchFamily="49" charset="-122"/>
              <a:ea typeface="黑体" pitchFamily="49" charset="-122"/>
              <a:cs typeface="Segoe UI Semilight"/>
            </a:endParaRPr>
          </a:p>
        </p:txBody>
      </p:sp>
      <p:pic>
        <p:nvPicPr>
          <p:cNvPr id="21" name="Picture 2" descr="http://img2.ihaier.com/tmp/2015-03/jjvpy8za1a4c.jpg%21230x190x90x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43768" y="1285860"/>
            <a:ext cx="1857356" cy="334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public\documents\kk5 files\kk5.0\account\3507@kk.hanergy.com\image_cache\6a9e49fa68f04018aaa373f9a530d6b5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5720" y="4786322"/>
            <a:ext cx="1136564" cy="185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4628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158819" y="-7917"/>
            <a:ext cx="612101" cy="1059180"/>
            <a:chOff x="2640" y="-1940"/>
            <a:chExt cx="888" cy="1251"/>
          </a:xfrm>
        </p:grpSpPr>
        <p:sp>
          <p:nvSpPr>
            <p:cNvPr id="4" name="矩形 3"/>
            <p:cNvSpPr/>
            <p:nvPr/>
          </p:nvSpPr>
          <p:spPr>
            <a:xfrm>
              <a:off x="2640" y="-1940"/>
              <a:ext cx="888" cy="125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640" y="-1774"/>
              <a:ext cx="888" cy="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961460" y="173270"/>
            <a:ext cx="5230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太阳能电池</a:t>
            </a:r>
            <a:r>
              <a:rPr lang="zh-CN" altLang="en-US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– </a:t>
            </a:r>
            <a:r>
              <a:rPr lang="zh-CN" altLang="en-US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初级产品</a:t>
            </a:r>
            <a:r>
              <a:rPr lang="zh-CN" altLang="en-US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之发电纸制作</a:t>
            </a:r>
            <a:endParaRPr lang="zh-CN" altLang="en-US" sz="24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19DEB0-7D59-4E54-B85B-7B143924E73A}" type="slidenum">
              <a:rPr lang="zh-CN" altLang="en-US" smtClean="0">
                <a:solidFill>
                  <a:srgbClr val="FFFFFF"/>
                </a:solidFill>
              </a:rPr>
              <a:pPr/>
              <a:t>3</a:t>
            </a:fld>
            <a:endParaRPr lang="zh-CN" altLang="en-US" dirty="0">
              <a:solidFill>
                <a:srgbClr val="FFFFFF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1285860"/>
            <a:ext cx="3645502" cy="222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00760" y="3286124"/>
            <a:ext cx="2524128" cy="302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DSC_2180.jpg"/>
          <p:cNvPicPr/>
          <p:nvPr/>
        </p:nvPicPr>
        <p:blipFill rotWithShape="1">
          <a:blip r:embed="rId6" cstate="print">
            <a:extLst/>
          </a:blip>
          <a:srcRect t="28853" r="22117" b="20146"/>
          <a:stretch/>
        </p:blipFill>
        <p:spPr>
          <a:xfrm>
            <a:off x="500034" y="3571876"/>
            <a:ext cx="2585946" cy="8002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20" y="4572008"/>
            <a:ext cx="5326491" cy="16910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矩形 17"/>
          <p:cNvSpPr/>
          <p:nvPr/>
        </p:nvSpPr>
        <p:spPr>
          <a:xfrm>
            <a:off x="4857752" y="1428736"/>
            <a:ext cx="3357586" cy="1405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zh-CN" altLang="en-US" sz="2133" dirty="0" smtClean="0">
                <a:ea typeface="黑体" pitchFamily="2" charset="-122"/>
                <a:cs typeface="Times New Roman" pitchFamily="18" charset="0"/>
              </a:rPr>
              <a:t>提供各种形状规格封装好的电池片，让学生自由组装，完成一个初级产品的制作。</a:t>
            </a:r>
            <a:endParaRPr lang="en-US" altLang="zh-CN" sz="1600" dirty="0"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214414" y="642918"/>
            <a:ext cx="6715172" cy="541311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CN" altLang="en-US" sz="2133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Segoe UI Semilight"/>
              </a:rPr>
              <a:t>太阳能产品</a:t>
            </a:r>
            <a:r>
              <a:rPr lang="zh-CN" altLang="en-US" sz="2133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Segoe UI Semilight"/>
              </a:rPr>
              <a:t>体验课程：</a:t>
            </a:r>
            <a:r>
              <a:rPr lang="zh-CN" altLang="en-US" sz="2133" dirty="0" smtClean="0">
                <a:ea typeface="黑体" pitchFamily="2" charset="-122"/>
                <a:cs typeface="Times New Roman" pitchFamily="18" charset="0"/>
              </a:rPr>
              <a:t>实现点亮灯、风扇、给充电宝充电、加热等简单功能。</a:t>
            </a:r>
            <a:endParaRPr lang="en-US" altLang="zh-CN" sz="2133" b="1" dirty="0">
              <a:solidFill>
                <a:schemeClr val="bg1"/>
              </a:solidFill>
              <a:latin typeface="黑体" pitchFamily="49" charset="-122"/>
              <a:ea typeface="黑体" pitchFamily="49" charset="-122"/>
              <a:cs typeface="Segoe UI Semi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4628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158819" y="-7917"/>
            <a:ext cx="612101" cy="1059180"/>
            <a:chOff x="2640" y="-1940"/>
            <a:chExt cx="888" cy="1251"/>
          </a:xfrm>
        </p:grpSpPr>
        <p:sp>
          <p:nvSpPr>
            <p:cNvPr id="4" name="矩形 3"/>
            <p:cNvSpPr/>
            <p:nvPr/>
          </p:nvSpPr>
          <p:spPr>
            <a:xfrm>
              <a:off x="2640" y="-1940"/>
              <a:ext cx="888" cy="125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640" y="-1774"/>
              <a:ext cx="888" cy="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961460" y="173270"/>
            <a:ext cx="5230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太阳能电池</a:t>
            </a:r>
            <a:r>
              <a:rPr lang="zh-CN" altLang="en-US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– </a:t>
            </a:r>
            <a:r>
              <a:rPr lang="zh-CN" altLang="en-US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初级产品太阳伞的制作</a:t>
            </a:r>
            <a:endParaRPr lang="zh-CN" altLang="en-US" sz="24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19DEB0-7D59-4E54-B85B-7B143924E73A}" type="slidenum">
              <a:rPr lang="zh-CN" altLang="en-US" smtClean="0">
                <a:solidFill>
                  <a:srgbClr val="FFFFFF"/>
                </a:solidFill>
              </a:rPr>
              <a:pPr/>
              <a:t>4</a:t>
            </a:fld>
            <a:endParaRPr lang="zh-CN" altLang="en-US" dirty="0">
              <a:solidFill>
                <a:srgbClr val="FFFFFF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57222" y="1714488"/>
            <a:ext cx="3511803" cy="17145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43570" y="3857628"/>
            <a:ext cx="3136847" cy="2352635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7158" y="4214818"/>
            <a:ext cx="3645502" cy="222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071934" y="3714752"/>
            <a:ext cx="1350107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71538" y="928670"/>
            <a:ext cx="6715172" cy="541311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CN" altLang="en-US" sz="2133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Segoe UI Semilight"/>
              </a:rPr>
              <a:t>太阳能产品</a:t>
            </a:r>
            <a:r>
              <a:rPr lang="zh-CN" altLang="en-US" sz="2133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Segoe UI Semilight"/>
              </a:rPr>
              <a:t>体验课程：太阳伞的制作（“雨伞改装”）</a:t>
            </a:r>
            <a:r>
              <a:rPr lang="zh-CN" altLang="en-US" sz="2133" dirty="0" smtClean="0">
                <a:ea typeface="黑体" pitchFamily="2" charset="-122"/>
                <a:cs typeface="Times New Roman" pitchFamily="18" charset="0"/>
              </a:rPr>
              <a:t>。</a:t>
            </a:r>
            <a:endParaRPr lang="en-US" altLang="zh-CN" sz="2133" b="1" dirty="0">
              <a:solidFill>
                <a:schemeClr val="bg1"/>
              </a:solidFill>
              <a:latin typeface="黑体" pitchFamily="49" charset="-122"/>
              <a:ea typeface="黑体" pitchFamily="49" charset="-122"/>
              <a:cs typeface="Segoe UI Semiligh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00364" y="2071678"/>
            <a:ext cx="1400294" cy="1376358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286380" y="1785926"/>
            <a:ext cx="3357586" cy="1733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zh-CN" altLang="en-US" sz="2133" dirty="0">
                <a:ea typeface="黑体" pitchFamily="2" charset="-122"/>
                <a:cs typeface="Times New Roman" pitchFamily="18" charset="0"/>
              </a:rPr>
              <a:t>汉</a:t>
            </a:r>
            <a:r>
              <a:rPr lang="zh-CN" altLang="en-US" sz="2133" dirty="0" smtClean="0">
                <a:ea typeface="黑体" pitchFamily="2" charset="-122"/>
                <a:cs typeface="Times New Roman" pitchFamily="18" charset="0"/>
              </a:rPr>
              <a:t>能现有伞为基础，对现有“雨伞”进行改装，提供长条的太阳能电池组件和线</a:t>
            </a:r>
            <a:r>
              <a:rPr lang="zh-CN" altLang="en-US" sz="2133" dirty="0" smtClean="0">
                <a:ea typeface="黑体" pitchFamily="2" charset="-122"/>
                <a:cs typeface="Times New Roman" pitchFamily="18" charset="0"/>
              </a:rPr>
              <a:t>。进行比赛，看谁能做好。</a:t>
            </a:r>
            <a:endParaRPr lang="en-US" altLang="zh-CN" sz="1600" dirty="0">
              <a:ea typeface="黑体" pitchFamily="2" charset="-122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4628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158819" y="-7917"/>
            <a:ext cx="612101" cy="1059180"/>
            <a:chOff x="2640" y="-1940"/>
            <a:chExt cx="888" cy="1251"/>
          </a:xfrm>
        </p:grpSpPr>
        <p:sp>
          <p:nvSpPr>
            <p:cNvPr id="4" name="矩形 3"/>
            <p:cNvSpPr/>
            <p:nvPr/>
          </p:nvSpPr>
          <p:spPr>
            <a:xfrm>
              <a:off x="2640" y="-1940"/>
              <a:ext cx="888" cy="125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640" y="-1774"/>
              <a:ext cx="888" cy="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961460" y="173270"/>
            <a:ext cx="5230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太阳能电池</a:t>
            </a:r>
            <a:r>
              <a:rPr lang="zh-CN" altLang="en-US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– </a:t>
            </a:r>
            <a:r>
              <a:rPr lang="zh-CN" altLang="en-US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封装工艺制作</a:t>
            </a:r>
            <a:endParaRPr lang="zh-CN" altLang="en-US" sz="24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19DEB0-7D59-4E54-B85B-7B143924E73A}" type="slidenum">
              <a:rPr lang="zh-CN" altLang="en-US" smtClean="0">
                <a:solidFill>
                  <a:srgbClr val="FFFFFF"/>
                </a:solidFill>
              </a:rPr>
              <a:pPr/>
              <a:t>5</a:t>
            </a:fld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1538" y="785794"/>
            <a:ext cx="6715172" cy="541311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CN" altLang="en-US" sz="2133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Segoe UI Semilight"/>
              </a:rPr>
              <a:t>太阳能产品</a:t>
            </a:r>
            <a:r>
              <a:rPr lang="zh-CN" altLang="en-US" sz="2133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Segoe UI Semilight"/>
              </a:rPr>
              <a:t>体验课程：总结创意小比赛</a:t>
            </a:r>
            <a:r>
              <a:rPr lang="zh-CN" altLang="en-US" sz="2133" dirty="0" smtClean="0">
                <a:ea typeface="黑体" pitchFamily="2" charset="-122"/>
                <a:cs typeface="Times New Roman" pitchFamily="18" charset="0"/>
              </a:rPr>
              <a:t>。</a:t>
            </a:r>
            <a:endParaRPr lang="en-US" altLang="zh-CN" sz="2133" b="1" dirty="0">
              <a:solidFill>
                <a:schemeClr val="bg1"/>
              </a:solidFill>
              <a:latin typeface="黑体" pitchFamily="49" charset="-122"/>
              <a:ea typeface="黑体" pitchFamily="49" charset="-122"/>
              <a:cs typeface="Segoe UI Semiligh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14546" y="4071942"/>
            <a:ext cx="1697317" cy="150677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496" y="4143380"/>
            <a:ext cx="2263516" cy="129600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264" y="4143380"/>
            <a:ext cx="2346930" cy="117059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4282" y="4143380"/>
            <a:ext cx="2060557" cy="1378513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928926" y="1857364"/>
            <a:ext cx="4286280" cy="1733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zh-CN" altLang="en-US" sz="2133" dirty="0" smtClean="0">
                <a:ea typeface="黑体" pitchFamily="2" charset="-122"/>
                <a:cs typeface="Times New Roman" pitchFamily="18" charset="0"/>
              </a:rPr>
              <a:t>提供不同颜色的电池板，进行创意想象，发挥，进行组装或改装。（在现有的背包、台灯、伞、树、电动汽车模型等产品进行改装或设计）</a:t>
            </a:r>
            <a:endParaRPr lang="en-US" altLang="zh-CN" sz="1600" dirty="0">
              <a:ea typeface="黑体" pitchFamily="2" charset="-122"/>
              <a:cs typeface="Times New Roman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0034" y="1500174"/>
            <a:ext cx="1714512" cy="23960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4628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158819" y="-7917"/>
            <a:ext cx="612101" cy="1059180"/>
            <a:chOff x="2640" y="-1940"/>
            <a:chExt cx="888" cy="1251"/>
          </a:xfrm>
        </p:grpSpPr>
        <p:sp>
          <p:nvSpPr>
            <p:cNvPr id="4" name="矩形 3"/>
            <p:cNvSpPr/>
            <p:nvPr/>
          </p:nvSpPr>
          <p:spPr>
            <a:xfrm>
              <a:off x="2640" y="-1940"/>
              <a:ext cx="888" cy="125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640" y="-1774"/>
              <a:ext cx="888" cy="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961460" y="173270"/>
            <a:ext cx="8039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太阳能电池</a:t>
            </a:r>
            <a:r>
              <a:rPr lang="zh-CN" altLang="en-US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– </a:t>
            </a:r>
            <a:r>
              <a:rPr lang="zh-CN" altLang="en-US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建筑玻璃系列体验课程（</a:t>
            </a:r>
            <a:r>
              <a:rPr lang="en-US" altLang="zh-CN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r>
              <a:rPr lang="zh-CN" altLang="en-US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次）</a:t>
            </a:r>
            <a:endParaRPr lang="zh-CN" altLang="en-US" sz="24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19DEB0-7D59-4E54-B85B-7B143924E73A}" type="slidenum">
              <a:rPr lang="zh-CN" altLang="en-US" smtClean="0">
                <a:solidFill>
                  <a:srgbClr val="FFFFFF"/>
                </a:solidFill>
              </a:rPr>
              <a:pPr/>
              <a:t>6</a:t>
            </a:fld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1538" y="714356"/>
            <a:ext cx="6858048" cy="969939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CN" altLang="en-US" sz="2133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Segoe UI Semilight"/>
              </a:rPr>
              <a:t>太阳能</a:t>
            </a:r>
            <a:r>
              <a:rPr lang="en-US" altLang="zh-CN" sz="2133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Segoe UI Semilight"/>
              </a:rPr>
              <a:t>---</a:t>
            </a:r>
            <a:r>
              <a:rPr lang="zh-CN" altLang="en-US" sz="2133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Segoe UI Semilight"/>
              </a:rPr>
              <a:t>采用“乐高”模式，提供各种玻璃模块，以组装为主，组装成各种小产品</a:t>
            </a:r>
            <a:r>
              <a:rPr lang="zh-CN" altLang="en-US" sz="2133" dirty="0" smtClean="0">
                <a:ea typeface="黑体" pitchFamily="2" charset="-122"/>
                <a:cs typeface="Times New Roman" pitchFamily="18" charset="0"/>
              </a:rPr>
              <a:t>。</a:t>
            </a:r>
            <a:endParaRPr lang="en-US" altLang="zh-CN" sz="2133" b="1" dirty="0">
              <a:solidFill>
                <a:schemeClr val="bg1"/>
              </a:solidFill>
              <a:latin typeface="黑体" pitchFamily="49" charset="-122"/>
              <a:ea typeface="黑体" pitchFamily="49" charset="-122"/>
              <a:cs typeface="Segoe UI Semiligh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857364"/>
            <a:ext cx="236220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28926" y="1714488"/>
            <a:ext cx="3000396" cy="2416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72100" y="4357694"/>
            <a:ext cx="3571900" cy="2147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矩形 19"/>
          <p:cNvSpPr/>
          <p:nvPr/>
        </p:nvSpPr>
        <p:spPr>
          <a:xfrm>
            <a:off x="285720" y="4357694"/>
            <a:ext cx="50720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zh-CN" altLang="en-US" sz="1600" dirty="0" smtClean="0">
                <a:ea typeface="黑体" pitchFamily="2" charset="-122"/>
                <a:cs typeface="Times New Roman" pitchFamily="18" charset="0"/>
              </a:rPr>
              <a:t>首次体验太阳能路灯，玻璃发电组装体验课程</a:t>
            </a:r>
            <a:endParaRPr lang="en-US" altLang="zh-CN" sz="1600" dirty="0" smtClean="0">
              <a:ea typeface="黑体" pitchFamily="2" charset="-122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zh-CN" altLang="en-US" sz="1600" dirty="0" smtClean="0">
                <a:ea typeface="黑体" pitchFamily="2" charset="-122"/>
                <a:cs typeface="Times New Roman" pitchFamily="18" charset="0"/>
              </a:rPr>
              <a:t>陆续是“发电窗”、“发电墙”、“瓦”、“路”。</a:t>
            </a:r>
            <a:endParaRPr lang="en-US" altLang="zh-CN" sz="1600" dirty="0" smtClean="0">
              <a:ea typeface="黑体" pitchFamily="2" charset="-122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zh-CN" altLang="en-US" sz="1600" dirty="0" smtClean="0">
                <a:ea typeface="黑体" pitchFamily="2" charset="-122"/>
                <a:cs typeface="Times New Roman" pitchFamily="18" charset="0"/>
              </a:rPr>
              <a:t>考虑到玻璃的重量和安全，我们会采用有机玻璃尝试。</a:t>
            </a:r>
            <a:endParaRPr lang="en-US" altLang="zh-CN" sz="1600" dirty="0" smtClean="0">
              <a:ea typeface="黑体" pitchFamily="2" charset="-122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4628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308215534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308215534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308215534"/>
  <p:tag name="MH_LIBRARY" val="GRAPH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308215534"/>
  <p:tag name="MH_LIBRARY" val="GRAPHI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308215534"/>
  <p:tag name="MH_LIBRARY" val="GRAPHI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308215534"/>
  <p:tag name="MH_LIBRARY" val="GRAPHI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306</Words>
  <Application>Microsoft Office PowerPoint</Application>
  <PresentationFormat>全屏显示(4:3)</PresentationFormat>
  <Paragraphs>39</Paragraphs>
  <Slides>6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7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tangyixuehui</dc:creator>
  <cp:lastModifiedBy>tangyixuehui</cp:lastModifiedBy>
  <cp:revision>6</cp:revision>
  <dcterms:created xsi:type="dcterms:W3CDTF">2019-11-21T02:57:25Z</dcterms:created>
  <dcterms:modified xsi:type="dcterms:W3CDTF">2019-11-21T03:46:06Z</dcterms:modified>
</cp:coreProperties>
</file>